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7" r:id="rId3"/>
    <p:sldId id="289" r:id="rId4"/>
    <p:sldId id="279" r:id="rId5"/>
    <p:sldId id="282" r:id="rId6"/>
    <p:sldId id="281" r:id="rId7"/>
    <p:sldId id="280" r:id="rId8"/>
    <p:sldId id="272" r:id="rId9"/>
    <p:sldId id="271" r:id="rId10"/>
    <p:sldId id="278" r:id="rId11"/>
    <p:sldId id="285" r:id="rId12"/>
    <p:sldId id="267" r:id="rId13"/>
    <p:sldId id="287" r:id="rId14"/>
    <p:sldId id="266" r:id="rId15"/>
    <p:sldId id="286" r:id="rId16"/>
    <p:sldId id="276" r:id="rId17"/>
    <p:sldId id="275" r:id="rId18"/>
    <p:sldId id="274" r:id="rId19"/>
    <p:sldId id="284" r:id="rId20"/>
    <p:sldId id="283" r:id="rId21"/>
    <p:sldId id="288" r:id="rId2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50" autoAdjust="0"/>
  </p:normalViewPr>
  <p:slideViewPr>
    <p:cSldViewPr snapToGrid="0">
      <p:cViewPr varScale="1">
        <p:scale>
          <a:sx n="64" d="100"/>
          <a:sy n="64" d="100"/>
        </p:scale>
        <p:origin x="-154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956E9-82D6-4100-A6F7-6582AFD38C62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7F1C2-10F1-461C-A375-140C5BAB0C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199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0202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1487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6961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Технический Регламент устанавливает требования к маркировке упаковки. Так, маркировка должна быть нанесена либо на саму упаковку либо на сопроводительную документацию. Маркировка должна содержать информацию, необходимую для идентификации материала, из которого изготавливается упаковка (укупорочные средства), в целях облегчения сбора и повторного использования упаковки.  Такая информация наносится с помощью цифрового кода и/ или буквенной аббревиатуры. </a:t>
            </a:r>
          </a:p>
          <a:p>
            <a:r>
              <a:rPr lang="ru-RU" dirty="0" smtClean="0"/>
              <a:t>Маркировка также должна содержать символы:</a:t>
            </a:r>
          </a:p>
          <a:p>
            <a:r>
              <a:rPr lang="ru-RU" dirty="0" smtClean="0"/>
              <a:t>-  упаковка (укупорочные средства), предназначенная для контакта с пищевой продукцией),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 smtClean="0"/>
              <a:t>(возможность утилизации использованной упаковки (укупорочных средств) - петля Мебиуса).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Маркировка должна быть прочной, стойкой к истиранию и долговечной.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 маркировке должен быть нанесен Единый знак обращения продукции на рынке государств - членов Таможенного союза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7587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Упаковка,  соответствующая требованиям настоящего технического регламента и прошедшая процедуру подтверждения соответствия, </a:t>
            </a:r>
          </a:p>
          <a:p>
            <a:r>
              <a:rPr lang="ru-RU" dirty="0" smtClean="0"/>
              <a:t>должна иметь маркировку единым знаком обращения продукции на рынке государств - членов Таможенного союза, который проставляется в сопроводительной документации.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7164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2965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371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74292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0261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Знаки идентификации проставляются следующим образом: внутри петли Мебиуса - цифровой код и (или) буквенное обозначение. </a:t>
            </a:r>
          </a:p>
          <a:p>
            <a:r>
              <a:rPr lang="ru-RU" dirty="0" smtClean="0"/>
              <a:t>Цифровой код или буквенное обозначение не проставляется при отсутствии петли Мебиуса.</a:t>
            </a:r>
          </a:p>
          <a:p>
            <a:r>
              <a:rPr lang="ru-RU" dirty="0" smtClean="0"/>
              <a:t>Символы могут быть выполнены любым контрастным по отношению к цвету упаковки цветом или рельефно.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50692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49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Производители маркируют упаковку, чтобы потребитель мог понять, что с ней делать. Однако пластик чаще всего попадает в общий контейнер.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7389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4227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093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7753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8878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в техническом регламенте подразумевается под определением «упаковочный материал», «упаковка», «укупорочное средство»?</a:t>
            </a:r>
          </a:p>
          <a:p>
            <a:r>
              <a:rPr lang="ru-RU" dirty="0" smtClean="0"/>
              <a:t>Упаковочный материал – материал, предназначенный для изготовления упаковки;</a:t>
            </a:r>
          </a:p>
          <a:p>
            <a:r>
              <a:rPr lang="ru-RU" dirty="0" smtClean="0"/>
              <a:t>упаковка - изделие, которое используется для размещения, защиты, транспортирования, загрузки и разгрузки, доставки и хранения сырья и готовой продукции. Она подразделяется по используемым материалам на следующие типы: металлическая; полимерная; бумажная и картонная; стеклянная; деревянная; из комбинированных материалов; из текстильных материалов; керамическая;</a:t>
            </a:r>
          </a:p>
          <a:p>
            <a:r>
              <a:rPr lang="ru-RU" dirty="0" smtClean="0"/>
              <a:t>укупорочное средство - изделие, предназначенное для укупоривания упаковки и сохранения ее содержимого. Средства укупорочные подразделяются по используемым материалам на металлические, корковые, полимерные, комбинированные и из картона.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0999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9793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9796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Право потребителей на безопасность товаров и их упаковки установлено в ст. 7 Закона РФ от 07.02.1992 N 2300-1 "О защите прав потребителей«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046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настоящее время важное</a:t>
            </a:r>
            <a:r>
              <a:rPr lang="ru-RU" baseline="0" dirty="0" smtClean="0"/>
              <a:t> значение занимает вопрос утилизации и переработки товаров и их упаковки, пришедших в негодность.  Для охраны и очищения окружающей среды необходимо знать правила утилизации материалов при выборе товаров.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7F1C2-10F1-461C-A375-140C5BAB0C1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88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7496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519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533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3275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96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085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26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938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663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273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858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6E55A-1BE4-4553-936A-9ADA172D6FA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9A85C-7DE1-4B22-9F9A-1BD8E83702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952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package" Target="../embeddings/_________Microsoft_Office_Word1.docx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</a:schemeClr>
            </a:gs>
            <a:gs pos="29035">
              <a:srgbClr val="7030A0">
                <a:lumMod val="58000"/>
                <a:lumOff val="42000"/>
                <a:alpha val="11000"/>
              </a:srgbClr>
            </a:gs>
            <a:gs pos="69000">
              <a:srgbClr val="7030A0">
                <a:lumMod val="22000"/>
                <a:lumOff val="78000"/>
              </a:srgbClr>
            </a:gs>
            <a:gs pos="43000">
              <a:schemeClr val="accent1">
                <a:lumMod val="45000"/>
                <a:lumOff val="55000"/>
                <a:alpha val="36000"/>
              </a:schemeClr>
            </a:gs>
            <a:gs pos="83000">
              <a:schemeClr val="bg1"/>
            </a:gs>
            <a:gs pos="100000">
              <a:schemeClr val="accent1">
                <a:lumMod val="67000"/>
                <a:lumOff val="33000"/>
                <a:alpha val="19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149" y="6006024"/>
            <a:ext cx="97044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Управление Роспотребнадзора по Нижегородской области,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2021 г.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87083" y="4446740"/>
            <a:ext cx="10108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Требования к безопасности пластиковой упаковки 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5622" y="150313"/>
            <a:ext cx="6726477" cy="42964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6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4608" y="626301"/>
            <a:ext cx="107097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Безопасность упаковки обеспечивается соблюдением требований, установленных Техническим </a:t>
            </a:r>
            <a:r>
              <a:rPr lang="ru-RU" sz="3200" dirty="0"/>
              <a:t>регламентом. Процессы ее хранения, транспортирования и </a:t>
            </a:r>
            <a:r>
              <a:rPr lang="ru-RU" sz="3200" dirty="0" smtClean="0"/>
              <a:t>утилизации также должны соответствовать данному Регламенту.  </a:t>
            </a:r>
          </a:p>
          <a:p>
            <a:endParaRPr lang="ru-RU" sz="3200" dirty="0" smtClean="0"/>
          </a:p>
          <a:p>
            <a:r>
              <a:rPr lang="ru-RU" sz="3200" dirty="0"/>
              <a:t>Для обеспечения безопасности упаковки важно, чтобы использованные в ее производстве материалы соответствовали нормативам санитарно-гигиенических, механических показателей, были герметичными и химически стойкими.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2102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0625" y="263048"/>
            <a:ext cx="696447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Пластиковая упаковка, соответствующая требованиям Технического регламента, должна иметь маркировку. </a:t>
            </a:r>
          </a:p>
          <a:p>
            <a:endParaRPr lang="ru-RU" sz="2800" dirty="0"/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Маркировка упаковки 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это информация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 виде знаков, надписей, пиктограмм, символов, наносимая на упаковку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(или) сопроводительные документы для обеспечения идентификации, информирования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потребителей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3 веские причины не использовать повторно пластиковые бутыл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840" y="2893512"/>
            <a:ext cx="4989847" cy="38589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0907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1563" y="86916"/>
            <a:ext cx="1092269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Маркировка упаковки должна содержать информацию, необходимую для идентификации материала, из которого изготавливается упаковка (укупорочные средства), в целях облегчения сбора и повторного использования упаковки:</a:t>
            </a:r>
          </a:p>
          <a:p>
            <a:endParaRPr 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-    Единый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знак обращения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продукции,</a:t>
            </a:r>
            <a:endParaRPr lang="ru-RU" sz="3200" dirty="0"/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цифровой код и (или) буквенное обозначение (аббревиатуру) материала, из которого изготавливается упаковка,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предназначение для контакта с пищевой продукцией,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информация о возможности утилизации  использованной упаковки – «петля Мебиуса».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81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9588" y="537999"/>
            <a:ext cx="8225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</a:rPr>
              <a:t>Единый знак обращения </a:t>
            </a:r>
            <a:r>
              <a:rPr lang="ru-RU" sz="3200" b="1" dirty="0" smtClean="0">
                <a:solidFill>
                  <a:prstClr val="black"/>
                </a:solidFill>
              </a:rPr>
              <a:t>продукции</a:t>
            </a:r>
            <a:endParaRPr lang="ru-RU" sz="3200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425" y="1843675"/>
            <a:ext cx="5679314" cy="3116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6029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2290" y="450937"/>
            <a:ext cx="9707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Примеры обозначения материала, из которого изготовлена упаковка: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98759332"/>
              </p:ext>
            </p:extLst>
          </p:nvPr>
        </p:nvGraphicFramePr>
        <p:xfrm>
          <a:off x="1102290" y="1789765"/>
          <a:ext cx="10193402" cy="39624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064000"/>
                <a:gridCol w="3311046"/>
                <a:gridCol w="2818356"/>
              </a:tblGrid>
              <a:tr h="33734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Материал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Аббревиатура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Цифровой код 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Полиэтилен высокой плотности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PE-HD </a:t>
                      </a:r>
                      <a:r>
                        <a:rPr lang="ru-RU" sz="3200" dirty="0" smtClean="0"/>
                        <a:t>или </a:t>
                      </a:r>
                      <a:r>
                        <a:rPr lang="en-US" sz="3200" dirty="0" smtClean="0"/>
                        <a:t>HDPE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02 или 2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44084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Полипропилен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PP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05 или 5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Полистирол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PS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06 или 6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Бумага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PAP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22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Хлопок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TEX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60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875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828197"/>
              </p:ext>
            </p:extLst>
          </p:nvPr>
        </p:nvGraphicFramePr>
        <p:xfrm>
          <a:off x="476250" y="238125"/>
          <a:ext cx="10371290" cy="6515100"/>
        </p:xfrm>
        <a:graphic>
          <a:graphicData uri="http://schemas.openxmlformats.org/presentationml/2006/ole">
            <p:oleObj spid="_x0000_s2076" name="Документ" r:id="rId4" imgW="9248244" imgH="6514664" progId="Word.Document.12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732724" y="801666"/>
            <a:ext cx="22797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Примеры маркировки пластиковой упаковки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5" name="Рисунок 8" descr="Plastic Recycling Code 01 PET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9" descr="Plastic Recycling Code 02 PE-HD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исунок 10" descr="Plastic-recyc-03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сунок 11" descr="Plastic Recycling Code 04 PE-LD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12" descr="Plastic Recycling Code 05 PP.sv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806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4713" y="512947"/>
            <a:ext cx="1054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Символ упаковки, предназначенной для контакта с пищевой продукцией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5183" y="1981664"/>
            <a:ext cx="4116840" cy="4188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73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0494" y="550525"/>
            <a:ext cx="94571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Символ, обозначающий возможность утилизации использованной упаковки- петля Мебиуса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7231" y="2401786"/>
            <a:ext cx="7808966" cy="2671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63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359" y="1114816"/>
            <a:ext cx="737783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маркировки пластиковой бутылки: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72218" y="369843"/>
            <a:ext cx="3727509" cy="196626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72" y="3266978"/>
            <a:ext cx="11077638" cy="1793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129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7315" y="263047"/>
            <a:ext cx="807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Утилизация пластиковой упаковки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2394" y="1109794"/>
            <a:ext cx="997071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утилизацией отходов понимается их использование для производства товаров (продукции), выполнения работ, оказания услуг,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включая:</a:t>
            </a: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отходов, в том числе повторное применение отходов по прямому назначению (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рециклинг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возврат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производственный цикл после соответствующей подготовки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 компонентов для их повторного применения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рекуперация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-использование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твердых коммунальных отходов в качестве возобновляемого источника энергии (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вторичных энергетических ресурсов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881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267" y="140597"/>
            <a:ext cx="716071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пластик и упаковка – это проблема?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данным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Росприроднадзора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оссии каждый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образуется порядка трёх миллионов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тонн пластиковых отходов,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перерабатывается не более 12% из них.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 выгодно и удобно, но он медленно разлагается, становится причиной гибели морской флоры и фауны, а его токсины возвращаются в пищевую цепь человека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0356" y="3294346"/>
            <a:ext cx="4576176" cy="3225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67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0493" y="388307"/>
            <a:ext cx="980788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Наличие на пластиковой упаковке надлежащей маркировки означает, что она может быть переработана и соответствует требованиям безопасности для человека и окружающей среды.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Такую упаковку можно сортировать и сдавать в специальные пункты приема или контейнеры.</a:t>
            </a:r>
          </a:p>
          <a:p>
            <a:endParaRPr lang="ru-RU" sz="2800" dirty="0" smtClean="0"/>
          </a:p>
          <a:p>
            <a:r>
              <a:rPr lang="ru-RU" sz="2800" dirty="0"/>
              <a:t>Отсутствие маркировки может говорить о недобросовестности производителя и непредсказуемом составе изделия, которое может испортить целую партию вторичного сырья. Поэтому пластик без маркировки лучше бросить в контейнер для смешанного мусора. А совершая покупки, обращать внимание на наличие маркировки у пластика</a:t>
            </a:r>
            <a:r>
              <a:rPr lang="ru-RU" sz="28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034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ластиковая упаковка: удобство или вред? | Технологии и производств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87" y="888194"/>
            <a:ext cx="6572250" cy="28003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35728" y="4471792"/>
            <a:ext cx="6746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262165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211" y="59458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Чтобы упаковка была безопасной для </a:t>
            </a:r>
            <a:r>
              <a:rPr lang="ru-RU" sz="3200" dirty="0"/>
              <a:t>человека и окружающей </a:t>
            </a:r>
            <a:r>
              <a:rPr lang="ru-RU" sz="3200" dirty="0" smtClean="0"/>
              <a:t>среды, а также для возможности ее дальнейшей переработки, в законодательстве устанавливаются специальные требования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07" y="2602293"/>
            <a:ext cx="5573078" cy="40365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1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1770" y="163146"/>
            <a:ext cx="1098532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Требования к упаковке товаров установлены, в частности: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Техническим регламентом Таможенного </a:t>
            </a:r>
            <a:r>
              <a:rPr lang="ru-RU" sz="2800" dirty="0"/>
              <a:t>союза </a:t>
            </a:r>
            <a:r>
              <a:rPr lang="ru-RU" sz="2800" dirty="0" smtClean="0"/>
              <a:t>«О </a:t>
            </a:r>
            <a:r>
              <a:rPr lang="ru-RU" sz="2800" dirty="0"/>
              <a:t>безопасности </a:t>
            </a:r>
            <a:r>
              <a:rPr lang="ru-RU" sz="2800" dirty="0" smtClean="0"/>
              <a:t>упаковки», принят Решением </a:t>
            </a:r>
            <a:r>
              <a:rPr lang="ru-RU" sz="2800" dirty="0"/>
              <a:t>Комиссии Таможенного союза от 16.08.2011 N </a:t>
            </a:r>
            <a:r>
              <a:rPr lang="ru-RU" sz="2800" dirty="0" smtClean="0"/>
              <a:t>769</a:t>
            </a:r>
          </a:p>
          <a:p>
            <a:pPr marL="285750" indent="-285750">
              <a:buFontTx/>
              <a:buChar char="-"/>
            </a:pPr>
            <a:r>
              <a:rPr lang="ru-RU" sz="2800" dirty="0" smtClean="0"/>
              <a:t>Законом РФ «О защите </a:t>
            </a:r>
            <a:r>
              <a:rPr lang="ru-RU" sz="2800" dirty="0"/>
              <a:t>прав потребителей» от 07.02.1992 </a:t>
            </a:r>
            <a:r>
              <a:rPr lang="en-US" sz="2800" dirty="0"/>
              <a:t>N 2300-1</a:t>
            </a:r>
          </a:p>
          <a:p>
            <a:endParaRPr lang="ru-RU" dirty="0"/>
          </a:p>
          <a:p>
            <a:r>
              <a:rPr lang="ru-RU" sz="2800" b="1" dirty="0" smtClean="0"/>
              <a:t>Регламент </a:t>
            </a:r>
            <a:r>
              <a:rPr lang="ru-RU" sz="2800" b="1" dirty="0"/>
              <a:t>призван</a:t>
            </a:r>
            <a:r>
              <a:rPr lang="ru-RU" sz="2800" dirty="0"/>
              <a:t> обеспечить сохранность окружающей среды: атмосферы, грунта, воды, растений и животных, т.к. определяет требования к составу  сырья,  из которого изготавливается упаковочный материал. Он содержит также требования к информации, размещаемой на упаковке </a:t>
            </a:r>
            <a:r>
              <a:rPr lang="ru-RU" sz="2800" dirty="0" smtClean="0"/>
              <a:t>с </a:t>
            </a:r>
            <a:r>
              <a:rPr lang="ru-RU" sz="2800" dirty="0"/>
              <a:t>целью  предотвращения действий продавца (изготовителя), вводящих в заблуждение потребителей.</a:t>
            </a:r>
          </a:p>
        </p:txBody>
      </p:sp>
    </p:spTree>
    <p:extLst>
      <p:ext uri="{BB962C8B-B14F-4D97-AF65-F5344CB8AC3E}">
        <p14:creationId xmlns="" xmlns:p14="http://schemas.microsoft.com/office/powerpoint/2010/main" val="215457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6258" y="311818"/>
            <a:ext cx="106429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Упаковка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dirty="0" smtClean="0"/>
              <a:t>- это </a:t>
            </a:r>
            <a:r>
              <a:rPr lang="ru-RU" sz="3200" dirty="0"/>
              <a:t>изделие, которое используется для размещения, защиты, транспортирования, загрузки и разгрузки, доставки и хранения сырья и готовой продукции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2800" dirty="0"/>
              <a:t>Упаковка </a:t>
            </a:r>
            <a:r>
              <a:rPr lang="ru-RU" sz="2800" dirty="0" smtClean="0"/>
              <a:t>по </a:t>
            </a:r>
            <a:r>
              <a:rPr lang="ru-RU" sz="2800" dirty="0"/>
              <a:t>используемым материалам б</a:t>
            </a:r>
            <a:r>
              <a:rPr lang="ru-RU" sz="2800" dirty="0" smtClean="0"/>
              <a:t>ывает:</a:t>
            </a:r>
            <a:endParaRPr lang="ru-RU" sz="2800" dirty="0"/>
          </a:p>
          <a:p>
            <a:r>
              <a:rPr lang="ru-RU" sz="2800" dirty="0"/>
              <a:t>металлическая;</a:t>
            </a:r>
          </a:p>
          <a:p>
            <a:r>
              <a:rPr lang="ru-RU" sz="2800" dirty="0"/>
              <a:t>полимерная;</a:t>
            </a:r>
          </a:p>
          <a:p>
            <a:r>
              <a:rPr lang="ru-RU" sz="2800" dirty="0"/>
              <a:t>бумажная и картонная;</a:t>
            </a:r>
          </a:p>
          <a:p>
            <a:r>
              <a:rPr lang="ru-RU" sz="2800" dirty="0"/>
              <a:t>стеклянная;</a:t>
            </a:r>
          </a:p>
          <a:p>
            <a:r>
              <a:rPr lang="ru-RU" sz="2800" dirty="0"/>
              <a:t>деревянная;</a:t>
            </a:r>
          </a:p>
          <a:p>
            <a:r>
              <a:rPr lang="ru-RU" sz="2800" dirty="0"/>
              <a:t>из комбинированных материалов;</a:t>
            </a:r>
          </a:p>
          <a:p>
            <a:r>
              <a:rPr lang="ru-RU" sz="2800" dirty="0"/>
              <a:t>из текстильных материалов;</a:t>
            </a:r>
          </a:p>
          <a:p>
            <a:r>
              <a:rPr lang="ru-RU" sz="2800" dirty="0"/>
              <a:t>керамическая</a:t>
            </a:r>
            <a:r>
              <a:rPr lang="ru-RU" sz="28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8469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470" y="362635"/>
            <a:ext cx="1099367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Требования Технического регламента «</a:t>
            </a:r>
            <a:r>
              <a:rPr lang="ru-RU" sz="3200" dirty="0"/>
              <a:t>О безопасности упаковки</a:t>
            </a:r>
            <a:r>
              <a:rPr lang="ru-RU" sz="3200" dirty="0" smtClean="0"/>
              <a:t>» касаются пластиковой упаковки таких товаров как: </a:t>
            </a:r>
          </a:p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пищевая продукция,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парфюмерно-косметическая продукция, 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продукция бытового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назначения, включая продукцию легкой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промышленности, 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и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грушки,</a:t>
            </a:r>
            <a:r>
              <a:rPr lang="ru-RU" sz="3200" b="1" dirty="0" smtClean="0"/>
              <a:t> </a:t>
            </a:r>
          </a:p>
          <a:p>
            <a:r>
              <a:rPr lang="ru-RU" sz="3200" dirty="0" smtClean="0"/>
              <a:t>(</a:t>
            </a:r>
            <a:r>
              <a:rPr lang="ru-RU" sz="3200" dirty="0"/>
              <a:t>оболочки, </a:t>
            </a:r>
            <a:r>
              <a:rPr lang="ru-RU" sz="3200" dirty="0" smtClean="0"/>
              <a:t>пленки, бутылки</a:t>
            </a:r>
            <a:r>
              <a:rPr lang="ru-RU" sz="3200" dirty="0"/>
              <a:t>, флаконы, пакеты, мешки, контейнеры, лотки, коробки, стаканчики, пеналы), кроме бывшей в </a:t>
            </a:r>
            <a:r>
              <a:rPr lang="ru-RU" sz="3200" dirty="0" smtClean="0"/>
              <a:t>употреблении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79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0369" y="1615855"/>
            <a:ext cx="5219958" cy="42964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3951" y="2101957"/>
            <a:ext cx="4876800" cy="3324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9244" y="237994"/>
            <a:ext cx="104592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Примеры упаковки косметической и пищевой продукции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47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4419" y="391405"/>
            <a:ext cx="10897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Право потребителей на  безопасность товаров установлено ст. 7 Закона РФ «О защите прав потребителей»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7922" y="2021742"/>
            <a:ext cx="1089414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Потребитель имеет право на то, чтобы товар при обычных условиях его использования, хранения, транспортировки и утилизации был безопасен для жизни, здоровья потребителя, окружающей среды, а также не причинял вред имуществу потребителя. </a:t>
            </a:r>
          </a:p>
          <a:p>
            <a:endParaRPr lang="ru-RU" sz="2400" dirty="0" smtClean="0"/>
          </a:p>
          <a:p>
            <a:r>
              <a:rPr lang="ru-RU" sz="2400" dirty="0" smtClean="0"/>
              <a:t>  Требования, которые должны обеспечивать безопасность товара для жизни и здоровья потребителя, окружающей среды, а также предотвращение причинения вреда имуществу потребителя, являются обязательными и устанавливаются законом или в установленном им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748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accent1">
                <a:lumMod val="5000"/>
                <a:lumOff val="95000"/>
                <a:alpha val="75000"/>
              </a:schemeClr>
            </a:gs>
            <a:gs pos="29035">
              <a:srgbClr val="7030A0">
                <a:alpha val="11000"/>
                <a:lumMod val="19000"/>
                <a:lumOff val="81000"/>
              </a:srgbClr>
            </a:gs>
            <a:gs pos="69000">
              <a:srgbClr val="7030A0">
                <a:lumMod val="22000"/>
                <a:lumOff val="78000"/>
                <a:alpha val="62000"/>
              </a:srgbClr>
            </a:gs>
            <a:gs pos="43000">
              <a:schemeClr val="accent1">
                <a:alpha val="15000"/>
                <a:lumMod val="32000"/>
                <a:lumOff val="68000"/>
              </a:schemeClr>
            </a:gs>
            <a:gs pos="83000">
              <a:schemeClr val="bg1"/>
            </a:gs>
            <a:gs pos="100000">
              <a:schemeClr val="accent1">
                <a:alpha val="19000"/>
                <a:lumMod val="32000"/>
                <a:lumOff val="68000"/>
              </a:schemeClr>
            </a:gs>
          </a:gsLst>
          <a:lin ang="16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227" y="282488"/>
            <a:ext cx="103042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0" i="0" u="none" strike="noStrike" baseline="0" dirty="0" smtClean="0">
                <a:latin typeface="Calibri" panose="020F0502020204030204" pitchFamily="34" charset="0"/>
              </a:rPr>
              <a:t> Если для безопасности использования товара, его хранения, транспортировки и утилизации необходимо соблюдать специальные правила, изготовитель обязан указать эти правила в сопроводительной документации на товар,</a:t>
            </a:r>
            <a:r>
              <a:rPr lang="ru-RU" sz="3200" b="0" i="0" u="none" strike="noStrike" dirty="0" smtClean="0">
                <a:latin typeface="Calibri" panose="020F0502020204030204" pitchFamily="34" charset="0"/>
              </a:rPr>
              <a:t> </a:t>
            </a:r>
            <a:r>
              <a:rPr lang="ru-RU" sz="3200" b="0" i="0" u="none" strike="noStrike" baseline="0" dirty="0" smtClean="0">
                <a:latin typeface="Calibri" panose="020F0502020204030204" pitchFamily="34" charset="0"/>
              </a:rPr>
              <a:t>на этикетке, маркировкой или иным способом, а продавец обязан довести эти правила до сведения потребителя.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565" y="3707704"/>
            <a:ext cx="5431545" cy="3150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9550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1156</Words>
  <Application>Microsoft Office PowerPoint</Application>
  <PresentationFormat>Произвольный</PresentationFormat>
  <Paragraphs>123</Paragraphs>
  <Slides>21</Slides>
  <Notes>21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Светлана Сергеевна</dc:creator>
  <cp:lastModifiedBy>user</cp:lastModifiedBy>
  <cp:revision>94</cp:revision>
  <cp:lastPrinted>2021-02-03T08:24:33Z</cp:lastPrinted>
  <dcterms:created xsi:type="dcterms:W3CDTF">2021-01-28T08:39:17Z</dcterms:created>
  <dcterms:modified xsi:type="dcterms:W3CDTF">2021-03-04T06:43:54Z</dcterms:modified>
</cp:coreProperties>
</file>